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1"/>
  </p:notesMasterIdLst>
  <p:sldIdLst>
    <p:sldId id="256" r:id="rId2"/>
    <p:sldId id="257" r:id="rId3"/>
    <p:sldId id="320" r:id="rId4"/>
    <p:sldId id="322" r:id="rId5"/>
    <p:sldId id="321" r:id="rId6"/>
    <p:sldId id="311" r:id="rId7"/>
    <p:sldId id="262" r:id="rId8"/>
    <p:sldId id="259" r:id="rId9"/>
    <p:sldId id="317" r:id="rId10"/>
    <p:sldId id="318" r:id="rId11"/>
    <p:sldId id="319" r:id="rId12"/>
    <p:sldId id="314" r:id="rId13"/>
    <p:sldId id="315" r:id="rId14"/>
    <p:sldId id="313" r:id="rId15"/>
    <p:sldId id="323" r:id="rId16"/>
    <p:sldId id="258" r:id="rId17"/>
    <p:sldId id="316" r:id="rId18"/>
    <p:sldId id="324" r:id="rId19"/>
    <p:sldId id="261" r:id="rId20"/>
  </p:sldIdLst>
  <p:sldSz cx="9144000" cy="5143500" type="screen16x9"/>
  <p:notesSz cx="6858000" cy="9144000"/>
  <p:embeddedFontLst>
    <p:embeddedFont>
      <p:font typeface="Lato" charset="0"/>
      <p:regular r:id="rId22"/>
      <p:bold r:id="rId23"/>
      <p:italic r:id="rId24"/>
      <p:boldItalic r:id="rId25"/>
    </p:embeddedFont>
    <p:embeddedFont>
      <p:font typeface="Calibri" pitchFamily="34" charset="0"/>
      <p:regular r:id="rId26"/>
      <p:bold r:id="rId27"/>
      <p:italic r:id="rId28"/>
      <p:boldItalic r:id="rId29"/>
    </p:embeddedFont>
    <p:embeddedFont>
      <p:font typeface="Montserrat" charset="0"/>
      <p:regular r:id="rId30"/>
      <p:bold r:id="rId31"/>
      <p:italic r:id="rId32"/>
      <p:boldItalic r:id="rId33"/>
    </p:embeddedFont>
    <p:embeddedFont>
      <p:font typeface="Roboto" charset="0"/>
      <p:regular r:id="rId34"/>
      <p:bold r:id="rId35"/>
      <p:italic r:id="rId36"/>
      <p:boldItalic r:id="rId37"/>
    </p:embeddedFont>
    <p:embeddedFont>
      <p:font typeface="Vidaloka"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06A0DAF3-5280-4221-AE1D-3AE4E9217E06}">
  <a:tblStyle styleId="{06A0DAF3-5280-4221-AE1D-3AE4E9217E0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2" d="100"/>
          <a:sy n="102" d="100"/>
        </p:scale>
        <p:origin x="-456"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576663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26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607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439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056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171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171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77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77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647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6424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3564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206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493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237"/>
        <p:cNvGrpSpPr/>
        <p:nvPr/>
      </p:nvGrpSpPr>
      <p:grpSpPr>
        <a:xfrm>
          <a:off x="0" y="0"/>
          <a:ext cx="0" cy="0"/>
          <a:chOff x="0" y="0"/>
          <a:chExt cx="0" cy="0"/>
        </a:xfrm>
      </p:grpSpPr>
      <p:cxnSp>
        <p:nvCxnSpPr>
          <p:cNvPr id="238" name="Google Shape;238;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9" name="Google Shape;239;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0" name="Google Shape;240;p33"/>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543963"/>
            <a:ext cx="3714900" cy="64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478925"/>
            <a:ext cx="16509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279625"/>
            <a:ext cx="4561200" cy="39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2410500" y="2932775"/>
            <a:ext cx="43230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91" name="Google Shape;91;p14"/>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92" name="Google Shape;92;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93" name="Google Shape;93;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a:off x="1994850" y="1697488"/>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96" name="Google Shape;96;p15"/>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97" name="Google Shape;97;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98" name="Google Shape;98;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229"/>
        <p:cNvGrpSpPr/>
        <p:nvPr/>
      </p:nvGrpSpPr>
      <p:grpSpPr>
        <a:xfrm>
          <a:off x="0" y="0"/>
          <a:ext cx="0" cy="0"/>
          <a:chOff x="0" y="0"/>
          <a:chExt cx="0" cy="0"/>
        </a:xfrm>
      </p:grpSpPr>
      <p:cxnSp>
        <p:nvCxnSpPr>
          <p:cNvPr id="230" name="Google Shape;230;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1" name="Google Shape;231;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232"/>
        <p:cNvGrpSpPr/>
        <p:nvPr/>
      </p:nvGrpSpPr>
      <p:grpSpPr>
        <a:xfrm>
          <a:off x="0" y="0"/>
          <a:ext cx="0" cy="0"/>
          <a:chOff x="0" y="0"/>
          <a:chExt cx="0" cy="0"/>
        </a:xfrm>
      </p:grpSpPr>
      <p:cxnSp>
        <p:nvCxnSpPr>
          <p:cNvPr id="233" name="Google Shape;233;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4" name="Google Shape;234;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5" name="Google Shape;235;p32"/>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36" name="Google Shape;236;p32"/>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59" r:id="rId5"/>
    <p:sldLayoutId id="2147483660" r:id="rId6"/>
    <p:sldLayoutId id="2147483661" r:id="rId7"/>
    <p:sldLayoutId id="2147483677" r:id="rId8"/>
    <p:sldLayoutId id="2147483678" r:id="rId9"/>
    <p:sldLayoutId id="214748367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6"/>
          <p:cNvSpPr txBox="1">
            <a:spLocks noGrp="1"/>
          </p:cNvSpPr>
          <p:nvPr>
            <p:ph type="ctrTitle"/>
          </p:nvPr>
        </p:nvSpPr>
        <p:spPr>
          <a:xfrm>
            <a:off x="1039975" y="1324500"/>
            <a:ext cx="7064100" cy="171159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800" b="0" i="0" dirty="0">
                <a:solidFill>
                  <a:srgbClr val="000000"/>
                </a:solidFill>
                <a:effectLst/>
                <a:latin typeface="Roboto" panose="02000000000000000000" pitchFamily="2" charset="0"/>
              </a:rPr>
              <a:t>Business Intelligence(Mini </a:t>
            </a:r>
            <a:r>
              <a:rPr lang="en-IN" sz="2800" b="0" i="0" dirty="0" err="1">
                <a:solidFill>
                  <a:srgbClr val="000000"/>
                </a:solidFill>
                <a:effectLst/>
                <a:latin typeface="Roboto" panose="02000000000000000000" pitchFamily="2" charset="0"/>
              </a:rPr>
              <a:t>Hackethon</a:t>
            </a:r>
            <a:r>
              <a:rPr lang="en-IN" sz="2800" b="0" i="0" dirty="0">
                <a:solidFill>
                  <a:srgbClr val="000000"/>
                </a:solidFill>
                <a:effectLst/>
                <a:latin typeface="Roboto" panose="02000000000000000000" pitchFamily="2" charset="0"/>
              </a:rPr>
              <a:t>)</a:t>
            </a:r>
            <a:br>
              <a:rPr lang="en-IN" sz="2800" b="0" i="0" dirty="0">
                <a:solidFill>
                  <a:srgbClr val="000000"/>
                </a:solidFill>
                <a:effectLst/>
                <a:latin typeface="Roboto" panose="02000000000000000000" pitchFamily="2" charset="0"/>
              </a:rPr>
            </a:br>
            <a:r>
              <a:rPr lang="en-US" sz="2800" dirty="0"/>
              <a:t>IMDB Data Analysis</a:t>
            </a:r>
            <a:br>
              <a:rPr lang="en-US" sz="2800" dirty="0"/>
            </a:br>
            <a:r>
              <a:rPr lang="en-US" sz="2800" dirty="0"/>
              <a:t/>
            </a:r>
            <a:br>
              <a:rPr lang="en-US" sz="2800" dirty="0"/>
            </a:br>
            <a:r>
              <a:rPr lang="en-US" sz="1800" dirty="0"/>
              <a:t>Prof</a:t>
            </a:r>
            <a:r>
              <a:rPr lang="en-US" sz="1800" dirty="0" smtClean="0"/>
              <a:t>. </a:t>
            </a:r>
            <a:r>
              <a:rPr lang="en-US" sz="1800" dirty="0" err="1" smtClean="0"/>
              <a:t>Shilpa</a:t>
            </a:r>
            <a:r>
              <a:rPr lang="en-US" sz="1800" dirty="0" smtClean="0"/>
              <a:t> </a:t>
            </a:r>
            <a:r>
              <a:rPr lang="en-US" sz="1800" dirty="0" err="1"/>
              <a:t>Sonawani</a:t>
            </a:r>
            <a:endParaRPr sz="1800" dirty="0"/>
          </a:p>
        </p:txBody>
      </p:sp>
      <p:sp>
        <p:nvSpPr>
          <p:cNvPr id="250" name="Google Shape;250;p36"/>
          <p:cNvSpPr txBox="1">
            <a:spLocks noGrp="1"/>
          </p:cNvSpPr>
          <p:nvPr>
            <p:ph type="subTitle" idx="1"/>
          </p:nvPr>
        </p:nvSpPr>
        <p:spPr>
          <a:xfrm>
            <a:off x="1040000" y="3571874"/>
            <a:ext cx="7064100" cy="10501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PC44 Palak </a:t>
            </a:r>
            <a:r>
              <a:rPr lang="en-US" dirty="0" err="1"/>
              <a:t>Mallawat</a:t>
            </a:r>
            <a:endParaRPr lang="en-US" dirty="0"/>
          </a:p>
          <a:p>
            <a:pPr marL="0" lvl="0" indent="0" algn="l" rtl="0">
              <a:spcBef>
                <a:spcPts val="0"/>
              </a:spcBef>
              <a:spcAft>
                <a:spcPts val="0"/>
              </a:spcAft>
              <a:buNone/>
            </a:pPr>
            <a:r>
              <a:rPr lang="en-US" dirty="0"/>
              <a:t>PC46 </a:t>
            </a:r>
            <a:r>
              <a:rPr lang="en-US" dirty="0" err="1"/>
              <a:t>Rashi</a:t>
            </a:r>
            <a:r>
              <a:rPr lang="en-US" dirty="0"/>
              <a:t> </a:t>
            </a:r>
            <a:r>
              <a:rPr lang="en-US" dirty="0" err="1"/>
              <a:t>Madnani</a:t>
            </a:r>
            <a:endParaRPr lang="en-US" dirty="0"/>
          </a:p>
          <a:p>
            <a:pPr marL="0" lvl="0" indent="0" algn="l" rtl="0">
              <a:spcBef>
                <a:spcPts val="0"/>
              </a:spcBef>
              <a:spcAft>
                <a:spcPts val="0"/>
              </a:spcAft>
              <a:buNone/>
            </a:pPr>
            <a:r>
              <a:rPr lang="en-US" dirty="0"/>
              <a:t>PC47 Dhanashree Lodhe</a:t>
            </a:r>
          </a:p>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6" name="Picture 5">
            <a:extLst>
              <a:ext uri="{FF2B5EF4-FFF2-40B4-BE49-F238E27FC236}">
                <a16:creationId xmlns:a16="http://schemas.microsoft.com/office/drawing/2014/main" xmlns="" id="{750178AC-3F6E-4D09-95C8-CFF075B46B36}"/>
              </a:ext>
            </a:extLst>
          </p:cNvPr>
          <p:cNvPicPr>
            <a:picLocks noChangeAspect="1"/>
          </p:cNvPicPr>
          <p:nvPr/>
        </p:nvPicPr>
        <p:blipFill>
          <a:blip r:embed="rId3"/>
          <a:stretch>
            <a:fillRect/>
          </a:stretch>
        </p:blipFill>
        <p:spPr>
          <a:xfrm>
            <a:off x="578643" y="442623"/>
            <a:ext cx="7986713" cy="4143612"/>
          </a:xfrm>
          <a:prstGeom prst="rect">
            <a:avLst/>
          </a:prstGeom>
        </p:spPr>
      </p:pic>
    </p:spTree>
    <p:extLst>
      <p:ext uri="{BB962C8B-B14F-4D97-AF65-F5344CB8AC3E}">
        <p14:creationId xmlns:p14="http://schemas.microsoft.com/office/powerpoint/2010/main" val="3720418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8" name="Picture 7">
            <a:extLst>
              <a:ext uri="{FF2B5EF4-FFF2-40B4-BE49-F238E27FC236}">
                <a16:creationId xmlns:a16="http://schemas.microsoft.com/office/drawing/2014/main" xmlns="" id="{0D140117-2D2B-4A2D-B1F4-FDDC85C2C27A}"/>
              </a:ext>
            </a:extLst>
          </p:cNvPr>
          <p:cNvPicPr>
            <a:picLocks noChangeAspect="1"/>
          </p:cNvPicPr>
          <p:nvPr/>
        </p:nvPicPr>
        <p:blipFill>
          <a:blip r:embed="rId3"/>
          <a:stretch>
            <a:fillRect/>
          </a:stretch>
        </p:blipFill>
        <p:spPr>
          <a:xfrm>
            <a:off x="446484" y="439222"/>
            <a:ext cx="8251031" cy="4265055"/>
          </a:xfrm>
          <a:prstGeom prst="rect">
            <a:avLst/>
          </a:prstGeom>
        </p:spPr>
      </p:pic>
    </p:spTree>
    <p:extLst>
      <p:ext uri="{BB962C8B-B14F-4D97-AF65-F5344CB8AC3E}">
        <p14:creationId xmlns:p14="http://schemas.microsoft.com/office/powerpoint/2010/main" val="336450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3" name="Picture 2">
            <a:extLst>
              <a:ext uri="{FF2B5EF4-FFF2-40B4-BE49-F238E27FC236}">
                <a16:creationId xmlns:a16="http://schemas.microsoft.com/office/drawing/2014/main" xmlns="" id="{A4C4C77D-0805-4D6E-BC99-29243B61198D}"/>
              </a:ext>
            </a:extLst>
          </p:cNvPr>
          <p:cNvPicPr>
            <a:picLocks noChangeAspect="1"/>
          </p:cNvPicPr>
          <p:nvPr/>
        </p:nvPicPr>
        <p:blipFill>
          <a:blip r:embed="rId3"/>
          <a:stretch>
            <a:fillRect/>
          </a:stretch>
        </p:blipFill>
        <p:spPr>
          <a:xfrm>
            <a:off x="1344815" y="697151"/>
            <a:ext cx="2682472" cy="1806097"/>
          </a:xfrm>
          <a:prstGeom prst="rect">
            <a:avLst/>
          </a:prstGeom>
        </p:spPr>
      </p:pic>
      <p:pic>
        <p:nvPicPr>
          <p:cNvPr id="5" name="Picture 4">
            <a:extLst>
              <a:ext uri="{FF2B5EF4-FFF2-40B4-BE49-F238E27FC236}">
                <a16:creationId xmlns:a16="http://schemas.microsoft.com/office/drawing/2014/main" xmlns="" id="{E438B36F-E686-475B-BCA1-115497DA7A2B}"/>
              </a:ext>
            </a:extLst>
          </p:cNvPr>
          <p:cNvPicPr>
            <a:picLocks noChangeAspect="1"/>
          </p:cNvPicPr>
          <p:nvPr/>
        </p:nvPicPr>
        <p:blipFill>
          <a:blip r:embed="rId4"/>
          <a:stretch>
            <a:fillRect/>
          </a:stretch>
        </p:blipFill>
        <p:spPr>
          <a:xfrm>
            <a:off x="4726192" y="735255"/>
            <a:ext cx="2606266" cy="1767993"/>
          </a:xfrm>
          <a:prstGeom prst="rect">
            <a:avLst/>
          </a:prstGeom>
        </p:spPr>
      </p:pic>
      <p:pic>
        <p:nvPicPr>
          <p:cNvPr id="8" name="Picture 7">
            <a:extLst>
              <a:ext uri="{FF2B5EF4-FFF2-40B4-BE49-F238E27FC236}">
                <a16:creationId xmlns:a16="http://schemas.microsoft.com/office/drawing/2014/main" xmlns="" id="{AEAC0BFD-10F4-47AE-B370-96328240FA16}"/>
              </a:ext>
            </a:extLst>
          </p:cNvPr>
          <p:cNvPicPr>
            <a:picLocks noChangeAspect="1"/>
          </p:cNvPicPr>
          <p:nvPr/>
        </p:nvPicPr>
        <p:blipFill>
          <a:blip r:embed="rId5"/>
          <a:stretch>
            <a:fillRect/>
          </a:stretch>
        </p:blipFill>
        <p:spPr>
          <a:xfrm>
            <a:off x="1354820" y="2860753"/>
            <a:ext cx="2636748" cy="1836579"/>
          </a:xfrm>
          <a:prstGeom prst="rect">
            <a:avLst/>
          </a:prstGeom>
        </p:spPr>
      </p:pic>
      <p:pic>
        <p:nvPicPr>
          <p:cNvPr id="10" name="Picture 9">
            <a:extLst>
              <a:ext uri="{FF2B5EF4-FFF2-40B4-BE49-F238E27FC236}">
                <a16:creationId xmlns:a16="http://schemas.microsoft.com/office/drawing/2014/main" xmlns="" id="{F46F5545-DD32-4E69-9A4D-BF1007707479}"/>
              </a:ext>
            </a:extLst>
          </p:cNvPr>
          <p:cNvPicPr>
            <a:picLocks noChangeAspect="1"/>
          </p:cNvPicPr>
          <p:nvPr/>
        </p:nvPicPr>
        <p:blipFill>
          <a:blip r:embed="rId6"/>
          <a:stretch>
            <a:fillRect/>
          </a:stretch>
        </p:blipFill>
        <p:spPr>
          <a:xfrm>
            <a:off x="4764295" y="2860753"/>
            <a:ext cx="2568163" cy="1752752"/>
          </a:xfrm>
          <a:prstGeom prst="rect">
            <a:avLst/>
          </a:prstGeom>
        </p:spPr>
      </p:pic>
    </p:spTree>
    <p:extLst>
      <p:ext uri="{BB962C8B-B14F-4D97-AF65-F5344CB8AC3E}">
        <p14:creationId xmlns:p14="http://schemas.microsoft.com/office/powerpoint/2010/main" val="2588497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4" name="Picture 3">
            <a:extLst>
              <a:ext uri="{FF2B5EF4-FFF2-40B4-BE49-F238E27FC236}">
                <a16:creationId xmlns:a16="http://schemas.microsoft.com/office/drawing/2014/main" xmlns="" id="{23CDBF3B-637E-488C-A1E8-11FB056A80B1}"/>
              </a:ext>
            </a:extLst>
          </p:cNvPr>
          <p:cNvPicPr>
            <a:picLocks noChangeAspect="1"/>
          </p:cNvPicPr>
          <p:nvPr/>
        </p:nvPicPr>
        <p:blipFill>
          <a:blip r:embed="rId3"/>
          <a:stretch>
            <a:fillRect/>
          </a:stretch>
        </p:blipFill>
        <p:spPr>
          <a:xfrm>
            <a:off x="1354820" y="621427"/>
            <a:ext cx="2575783" cy="1828958"/>
          </a:xfrm>
          <a:prstGeom prst="rect">
            <a:avLst/>
          </a:prstGeom>
        </p:spPr>
      </p:pic>
      <p:pic>
        <p:nvPicPr>
          <p:cNvPr id="7" name="Picture 6">
            <a:extLst>
              <a:ext uri="{FF2B5EF4-FFF2-40B4-BE49-F238E27FC236}">
                <a16:creationId xmlns:a16="http://schemas.microsoft.com/office/drawing/2014/main" xmlns="" id="{745950D2-5DD1-4A34-A829-6682A7590384}"/>
              </a:ext>
            </a:extLst>
          </p:cNvPr>
          <p:cNvPicPr>
            <a:picLocks noChangeAspect="1"/>
          </p:cNvPicPr>
          <p:nvPr/>
        </p:nvPicPr>
        <p:blipFill>
          <a:blip r:embed="rId4"/>
          <a:stretch>
            <a:fillRect/>
          </a:stretch>
        </p:blipFill>
        <p:spPr>
          <a:xfrm>
            <a:off x="4730002" y="682392"/>
            <a:ext cx="2636748" cy="1767993"/>
          </a:xfrm>
          <a:prstGeom prst="rect">
            <a:avLst/>
          </a:prstGeom>
        </p:spPr>
      </p:pic>
      <p:pic>
        <p:nvPicPr>
          <p:cNvPr id="11" name="Picture 10">
            <a:extLst>
              <a:ext uri="{FF2B5EF4-FFF2-40B4-BE49-F238E27FC236}">
                <a16:creationId xmlns:a16="http://schemas.microsoft.com/office/drawing/2014/main" xmlns="" id="{A6BA7E0F-A546-45F6-B2A2-65484E30301E}"/>
              </a:ext>
            </a:extLst>
          </p:cNvPr>
          <p:cNvPicPr>
            <a:picLocks noChangeAspect="1"/>
          </p:cNvPicPr>
          <p:nvPr/>
        </p:nvPicPr>
        <p:blipFill>
          <a:blip r:embed="rId5"/>
          <a:stretch>
            <a:fillRect/>
          </a:stretch>
        </p:blipFill>
        <p:spPr>
          <a:xfrm>
            <a:off x="1309095" y="2795977"/>
            <a:ext cx="2667231" cy="1882303"/>
          </a:xfrm>
          <a:prstGeom prst="rect">
            <a:avLst/>
          </a:prstGeom>
        </p:spPr>
      </p:pic>
      <p:pic>
        <p:nvPicPr>
          <p:cNvPr id="13" name="Picture 12">
            <a:extLst>
              <a:ext uri="{FF2B5EF4-FFF2-40B4-BE49-F238E27FC236}">
                <a16:creationId xmlns:a16="http://schemas.microsoft.com/office/drawing/2014/main" xmlns="" id="{98552BC4-76AA-4012-837F-A2C8452460DC}"/>
              </a:ext>
            </a:extLst>
          </p:cNvPr>
          <p:cNvPicPr>
            <a:picLocks noChangeAspect="1"/>
          </p:cNvPicPr>
          <p:nvPr/>
        </p:nvPicPr>
        <p:blipFill>
          <a:blip r:embed="rId6"/>
          <a:stretch>
            <a:fillRect/>
          </a:stretch>
        </p:blipFill>
        <p:spPr>
          <a:xfrm>
            <a:off x="4745129" y="2795977"/>
            <a:ext cx="2636748" cy="1807385"/>
          </a:xfrm>
          <a:prstGeom prst="rect">
            <a:avLst/>
          </a:prstGeom>
        </p:spPr>
      </p:pic>
    </p:spTree>
    <p:extLst>
      <p:ext uri="{BB962C8B-B14F-4D97-AF65-F5344CB8AC3E}">
        <p14:creationId xmlns:p14="http://schemas.microsoft.com/office/powerpoint/2010/main" val="1118090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title"/>
          </p:nvPr>
        </p:nvSpPr>
        <p:spPr>
          <a:xfrm>
            <a:off x="371476" y="357187"/>
            <a:ext cx="6529388" cy="660538"/>
          </a:xfrm>
          <a:prstGeom prst="rect">
            <a:avLst/>
          </a:prstGeom>
        </p:spPr>
        <p:txBody>
          <a:bodyPr spcFirstLastPara="1" wrap="square" lIns="91425" tIns="91425" rIns="91425" bIns="91425" anchor="t" anchorCtr="0">
            <a:noAutofit/>
          </a:bodyPr>
          <a:lstStyle/>
          <a:p>
            <a:r>
              <a:rPr lang="en-US" sz="2800" dirty="0">
                <a:solidFill>
                  <a:schemeClr val="tx1"/>
                </a:solidFill>
              </a:rPr>
              <a:t>Predicting Movie IMDB Ra</a:t>
            </a:r>
            <a:r>
              <a:rPr lang="en-IN" sz="2800" dirty="0">
                <a:solidFill>
                  <a:schemeClr val="tx1"/>
                </a:solidFill>
              </a:rPr>
              <a:t>ting</a:t>
            </a:r>
            <a:r>
              <a:rPr lang="en-US" sz="2800" dirty="0">
                <a:solidFill>
                  <a:schemeClr val="bg1"/>
                </a:solidFill>
              </a:rPr>
              <a:t/>
            </a:r>
            <a:br>
              <a:rPr lang="en-US" sz="2800" dirty="0">
                <a:solidFill>
                  <a:schemeClr val="bg1"/>
                </a:solidFill>
              </a:rPr>
            </a:br>
            <a:r>
              <a:rPr lang="en-US" sz="2800" dirty="0">
                <a:solidFill>
                  <a:schemeClr val="tx1"/>
                </a:solidFill>
              </a:rPr>
              <a:t/>
            </a:r>
            <a:br>
              <a:rPr lang="en-US" sz="2800" dirty="0">
                <a:solidFill>
                  <a:schemeClr val="tx1"/>
                </a:solidFill>
              </a:rPr>
            </a:br>
            <a:r>
              <a:rPr lang="en-US" sz="2800" dirty="0">
                <a:solidFill>
                  <a:schemeClr val="tx1"/>
                </a:solidFill>
              </a:rPr>
              <a:t/>
            </a:r>
            <a:br>
              <a:rPr lang="en-US" sz="2800" dirty="0">
                <a:solidFill>
                  <a:schemeClr val="tx1"/>
                </a:solidFill>
              </a:rPr>
            </a:br>
            <a:endParaRPr lang="en-US" sz="2800" dirty="0">
              <a:solidFill>
                <a:schemeClr val="tx1"/>
              </a:solidFill>
            </a:endParaRPr>
          </a:p>
        </p:txBody>
      </p:sp>
      <p:sp>
        <p:nvSpPr>
          <p:cNvPr id="256" name="Google Shape;256;p37"/>
          <p:cNvSpPr txBox="1">
            <a:spLocks noGrp="1"/>
          </p:cNvSpPr>
          <p:nvPr>
            <p:ph type="body" idx="1"/>
          </p:nvPr>
        </p:nvSpPr>
        <p:spPr>
          <a:xfrm>
            <a:off x="221456" y="852440"/>
            <a:ext cx="8302162" cy="3821906"/>
          </a:xfrm>
          <a:prstGeom prst="rect">
            <a:avLst/>
          </a:prstGeom>
        </p:spPr>
        <p:txBody>
          <a:bodyPr spcFirstLastPara="1" wrap="square" lIns="91425" tIns="91425" rIns="91425" bIns="91425" anchor="t" anchorCtr="0">
            <a:noAutofit/>
          </a:bodyPr>
          <a:lstStyle/>
          <a:p>
            <a:pPr>
              <a:lnSpc>
                <a:spcPct val="150000"/>
              </a:lnSpc>
            </a:pPr>
            <a:r>
              <a:rPr lang="en-IN" sz="1400" b="1" dirty="0" smtClean="0">
                <a:cs typeface="Calibri"/>
              </a:rPr>
              <a:t>KNN Regressor </a:t>
            </a:r>
          </a:p>
          <a:p>
            <a:pPr lvl="1">
              <a:lnSpc>
                <a:spcPct val="150000"/>
              </a:lnSpc>
            </a:pPr>
            <a:r>
              <a:rPr lang="en-IN" dirty="0" smtClean="0">
                <a:cs typeface="Calibri"/>
              </a:rPr>
              <a:t> </a:t>
            </a:r>
            <a:r>
              <a:rPr lang="en-US" dirty="0"/>
              <a:t>kNN stands for k-Nearest </a:t>
            </a:r>
            <a:r>
              <a:rPr lang="en-US" dirty="0" smtClean="0"/>
              <a:t>Neighbors. </a:t>
            </a:r>
            <a:r>
              <a:rPr lang="en-US" dirty="0"/>
              <a:t>It is a supervised learning algorithm. This means that we train it under supervision. We train it using the </a:t>
            </a:r>
            <a:r>
              <a:rPr lang="en-US" dirty="0" smtClean="0"/>
              <a:t>labeled </a:t>
            </a:r>
            <a:r>
              <a:rPr lang="en-US" dirty="0"/>
              <a:t>data already available to us</a:t>
            </a:r>
            <a:r>
              <a:rPr lang="en-US" dirty="0" smtClean="0"/>
              <a:t>.</a:t>
            </a:r>
          </a:p>
          <a:p>
            <a:pPr lvl="1">
              <a:lnSpc>
                <a:spcPct val="150000"/>
              </a:lnSpc>
            </a:pPr>
            <a:r>
              <a:rPr lang="en-US" dirty="0" smtClean="0"/>
              <a:t>KNN </a:t>
            </a:r>
            <a:r>
              <a:rPr lang="en-US" dirty="0"/>
              <a:t>regression is a non-parametric method that, in an intuitive manner, approximates the association between independent variables and the continuous outcome by averaging the observations in the same </a:t>
            </a:r>
            <a:r>
              <a:rPr lang="en-US" dirty="0" smtClean="0"/>
              <a:t>neighborhood.</a:t>
            </a:r>
          </a:p>
          <a:p>
            <a:pPr>
              <a:lnSpc>
                <a:spcPct val="150000"/>
              </a:lnSpc>
            </a:pPr>
            <a:r>
              <a:rPr lang="en-US" sz="1400" dirty="0" smtClean="0"/>
              <a:t>We split the data into x train, y train, x test and y text</a:t>
            </a:r>
          </a:p>
          <a:p>
            <a:pPr>
              <a:lnSpc>
                <a:spcPct val="150000"/>
              </a:lnSpc>
            </a:pPr>
            <a:r>
              <a:rPr lang="en-US" sz="1400" dirty="0" smtClean="0"/>
              <a:t>Our target variable is user rating </a:t>
            </a:r>
          </a:p>
          <a:p>
            <a:pPr>
              <a:lnSpc>
                <a:spcPct val="150000"/>
              </a:lnSpc>
            </a:pPr>
            <a:r>
              <a:rPr lang="en-US" sz="1400" dirty="0" smtClean="0"/>
              <a:t>Our features are Ranking, release year, duration, genre, sub genre and votes</a:t>
            </a:r>
          </a:p>
          <a:p>
            <a:pPr>
              <a:lnSpc>
                <a:spcPct val="150000"/>
              </a:lnSpc>
            </a:pPr>
            <a:r>
              <a:rPr lang="en-US" sz="1400" dirty="0" smtClean="0"/>
              <a:t>To </a:t>
            </a:r>
            <a:r>
              <a:rPr lang="en-US" sz="1400" dirty="0"/>
              <a:t>train the model </a:t>
            </a:r>
            <a:r>
              <a:rPr lang="en-US" sz="1400" dirty="0" smtClean="0"/>
              <a:t>we pass the x train and y train and k=12 and </a:t>
            </a:r>
            <a:r>
              <a:rPr lang="en-US" sz="1400" dirty="0"/>
              <a:t>then further test the model by predicting y test.</a:t>
            </a:r>
            <a:endParaRPr lang="en-US" sz="1400" dirty="0" smtClean="0"/>
          </a:p>
          <a:p>
            <a:endParaRPr lang="en-US" dirty="0" smtClean="0"/>
          </a:p>
          <a:p>
            <a:pPr lvl="1"/>
            <a:endParaRPr lang="en-IN" dirty="0">
              <a:cs typeface="Calibri"/>
            </a:endParaRPr>
          </a:p>
          <a:p>
            <a:pPr marL="114300" indent="0">
              <a:buNone/>
            </a:pPr>
            <a:endParaRPr lang="en-US" dirty="0">
              <a:solidFill>
                <a:schemeClr val="tx1"/>
              </a:solidFill>
            </a:endParaRPr>
          </a:p>
          <a:p>
            <a:pPr marL="114300" indent="0">
              <a:buNone/>
            </a:pPr>
            <a:endParaRPr lang="en-US" dirty="0">
              <a:solidFill>
                <a:schemeClr val="tx1"/>
              </a:solidFill>
            </a:endParaRPr>
          </a:p>
          <a:p>
            <a:pPr marL="114300" indent="0">
              <a:buNone/>
            </a:pPr>
            <a:endParaRPr lang="en-US" dirty="0">
              <a:solidFill>
                <a:schemeClr val="tx1"/>
              </a:solidFill>
            </a:endParaRPr>
          </a:p>
          <a:p>
            <a:pPr marL="114300" indent="0">
              <a:buNone/>
            </a:pPr>
            <a:endParaRPr lang="en-US" dirty="0">
              <a:solidFill>
                <a:schemeClr val="accent4"/>
              </a:solidFill>
            </a:endParaRPr>
          </a:p>
        </p:txBody>
      </p:sp>
    </p:spTree>
    <p:extLst>
      <p:ext uri="{BB962C8B-B14F-4D97-AF65-F5344CB8AC3E}">
        <p14:creationId xmlns:p14="http://schemas.microsoft.com/office/powerpoint/2010/main" val="2831891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title"/>
          </p:nvPr>
        </p:nvSpPr>
        <p:spPr>
          <a:xfrm>
            <a:off x="371476" y="357187"/>
            <a:ext cx="6529388" cy="660538"/>
          </a:xfrm>
          <a:prstGeom prst="rect">
            <a:avLst/>
          </a:prstGeom>
        </p:spPr>
        <p:txBody>
          <a:bodyPr spcFirstLastPara="1" wrap="square" lIns="91425" tIns="91425" rIns="91425" bIns="91425" anchor="t" anchorCtr="0">
            <a:noAutofit/>
          </a:bodyPr>
          <a:lstStyle/>
          <a:p>
            <a:r>
              <a:rPr lang="en-US" sz="2800" dirty="0">
                <a:solidFill>
                  <a:schemeClr val="tx1"/>
                </a:solidFill>
              </a:rPr>
              <a:t>Predicting Movie IMDB Ra</a:t>
            </a:r>
            <a:r>
              <a:rPr lang="en-IN" sz="2800" dirty="0">
                <a:solidFill>
                  <a:schemeClr val="tx1"/>
                </a:solidFill>
              </a:rPr>
              <a:t>ting</a:t>
            </a:r>
            <a:r>
              <a:rPr lang="en-US" sz="2800" dirty="0">
                <a:solidFill>
                  <a:schemeClr val="bg1"/>
                </a:solidFill>
              </a:rPr>
              <a:t/>
            </a:r>
            <a:br>
              <a:rPr lang="en-US" sz="2800" dirty="0">
                <a:solidFill>
                  <a:schemeClr val="bg1"/>
                </a:solidFill>
              </a:rPr>
            </a:br>
            <a:r>
              <a:rPr lang="en-US" sz="2800" dirty="0">
                <a:solidFill>
                  <a:schemeClr val="tx1"/>
                </a:solidFill>
              </a:rPr>
              <a:t/>
            </a:r>
            <a:br>
              <a:rPr lang="en-US" sz="2800" dirty="0">
                <a:solidFill>
                  <a:schemeClr val="tx1"/>
                </a:solidFill>
              </a:rPr>
            </a:br>
            <a:r>
              <a:rPr lang="en-US" sz="2800" dirty="0">
                <a:solidFill>
                  <a:schemeClr val="tx1"/>
                </a:solidFill>
              </a:rPr>
              <a:t/>
            </a:r>
            <a:br>
              <a:rPr lang="en-US" sz="2800" dirty="0">
                <a:solidFill>
                  <a:schemeClr val="tx1"/>
                </a:solidFill>
              </a:rPr>
            </a:br>
            <a:endParaRPr lang="en-US" sz="2800" dirty="0">
              <a:solidFill>
                <a:schemeClr val="tx1"/>
              </a:solidFill>
            </a:endParaRPr>
          </a:p>
        </p:txBody>
      </p:sp>
      <p:sp>
        <p:nvSpPr>
          <p:cNvPr id="256" name="Google Shape;256;p37"/>
          <p:cNvSpPr txBox="1">
            <a:spLocks noGrp="1"/>
          </p:cNvSpPr>
          <p:nvPr>
            <p:ph type="body" idx="1"/>
          </p:nvPr>
        </p:nvSpPr>
        <p:spPr>
          <a:xfrm>
            <a:off x="221456" y="964407"/>
            <a:ext cx="8302162" cy="3821906"/>
          </a:xfrm>
          <a:prstGeom prst="rect">
            <a:avLst/>
          </a:prstGeom>
        </p:spPr>
        <p:txBody>
          <a:bodyPr spcFirstLastPara="1" wrap="square" lIns="91425" tIns="91425" rIns="91425" bIns="91425" anchor="t" anchorCtr="0">
            <a:noAutofit/>
          </a:bodyPr>
          <a:lstStyle/>
          <a:p>
            <a:pPr marL="114300" indent="0">
              <a:buNone/>
            </a:pPr>
            <a:r>
              <a:rPr lang="en-IN" dirty="0">
                <a:cs typeface="Calibri"/>
              </a:rPr>
              <a:t>Model Evaluation on Basis of Various Metrics</a:t>
            </a:r>
          </a:p>
          <a:p>
            <a:pPr marL="114300" indent="0">
              <a:buNone/>
            </a:pPr>
            <a:endParaRPr lang="en-IN" dirty="0">
              <a:cs typeface="Calibri"/>
            </a:endParaRPr>
          </a:p>
          <a:p>
            <a:pPr marL="114300" indent="0">
              <a:buNone/>
            </a:pPr>
            <a:r>
              <a:rPr lang="en-IN" b="1" dirty="0">
                <a:solidFill>
                  <a:schemeClr val="accent4"/>
                </a:solidFill>
              </a:rPr>
              <a:t>R2 Score</a:t>
            </a:r>
          </a:p>
          <a:p>
            <a:pPr marL="114300" indent="0">
              <a:buNone/>
            </a:pPr>
            <a:endParaRPr lang="en-US" dirty="0">
              <a:solidFill>
                <a:schemeClr val="accent4"/>
              </a:solidFill>
            </a:endParaRPr>
          </a:p>
          <a:p>
            <a:pPr marL="114300" indent="0">
              <a:buNone/>
            </a:pPr>
            <a:r>
              <a:rPr lang="en-IN" sz="1100" dirty="0"/>
              <a:t>Coefficient of Determination. Means the % of variation of dependent variable which can be explained by independent variable. More the merrier. </a:t>
            </a:r>
          </a:p>
          <a:p>
            <a:pPr marL="114300" indent="0">
              <a:buNone/>
            </a:pPr>
            <a:endParaRPr lang="en-IN" dirty="0"/>
          </a:p>
          <a:p>
            <a:pPr marL="114300" indent="0">
              <a:buNone/>
            </a:pPr>
            <a:endParaRPr lang="en-US" sz="1100" dirty="0"/>
          </a:p>
          <a:p>
            <a:pPr marL="114300" indent="0">
              <a:buNone/>
            </a:pPr>
            <a:r>
              <a:rPr lang="en-IN" b="1" dirty="0"/>
              <a:t>Mean Squared Error</a:t>
            </a:r>
          </a:p>
          <a:p>
            <a:pPr marL="114300" indent="0">
              <a:buNone/>
            </a:pPr>
            <a:endParaRPr lang="en-US" dirty="0"/>
          </a:p>
          <a:p>
            <a:pPr marL="114300" indent="0">
              <a:buNone/>
            </a:pPr>
            <a:r>
              <a:rPr lang="en-IN" sz="1100" dirty="0"/>
              <a:t>MSE measures the average of error squares </a:t>
            </a:r>
            <a:r>
              <a:rPr lang="en-IN" sz="1100" dirty="0" err="1"/>
              <a:t>i.e</a:t>
            </a:r>
            <a:r>
              <a:rPr lang="en-IN" sz="1100" dirty="0"/>
              <a:t> </a:t>
            </a:r>
            <a:r>
              <a:rPr lang="en-US" sz="1100" dirty="0"/>
              <a:t>the average squared difference between the estimated values and true value. Less the better. </a:t>
            </a:r>
          </a:p>
          <a:p>
            <a:pPr marL="114300" indent="0">
              <a:buNone/>
            </a:pPr>
            <a:endParaRPr lang="en-US" dirty="0"/>
          </a:p>
          <a:p>
            <a:pPr marL="114300" indent="0">
              <a:buNone/>
            </a:pPr>
            <a:endParaRPr lang="en-US" sz="1100" dirty="0"/>
          </a:p>
          <a:p>
            <a:pPr marL="114300" indent="0">
              <a:buNone/>
            </a:pPr>
            <a:r>
              <a:rPr lang="en-IN" b="1" dirty="0" smtClean="0"/>
              <a:t>Mean Absolute </a:t>
            </a:r>
            <a:r>
              <a:rPr lang="en-IN" b="1" dirty="0"/>
              <a:t>E</a:t>
            </a:r>
            <a:r>
              <a:rPr lang="en-IN" b="1" dirty="0" smtClean="0"/>
              <a:t>rror</a:t>
            </a:r>
          </a:p>
          <a:p>
            <a:pPr marL="114300" indent="0">
              <a:buNone/>
            </a:pPr>
            <a:endParaRPr lang="en-US" dirty="0"/>
          </a:p>
          <a:p>
            <a:pPr marL="114300" indent="0">
              <a:buNone/>
            </a:pPr>
            <a:r>
              <a:rPr lang="en-US" dirty="0"/>
              <a:t>(MAE) is a measure of errors between paired observations expressing the same </a:t>
            </a:r>
            <a:r>
              <a:rPr lang="en-US" dirty="0" smtClean="0"/>
              <a:t>phenomenon. </a:t>
            </a:r>
            <a:r>
              <a:rPr lang="en-US" dirty="0"/>
              <a:t>MAE takes the average of absolute errors for a group of predictions and observations as a measurement of the magnitude of errors for the entire group.</a:t>
            </a:r>
            <a:endParaRPr lang="en-IN" dirty="0">
              <a:cs typeface="Calibri"/>
            </a:endParaRPr>
          </a:p>
          <a:p>
            <a:pPr marL="114300" indent="0">
              <a:buNone/>
            </a:pPr>
            <a:endParaRPr lang="en-US" dirty="0">
              <a:solidFill>
                <a:schemeClr val="tx1"/>
              </a:solidFill>
            </a:endParaRPr>
          </a:p>
          <a:p>
            <a:pPr marL="114300" indent="0">
              <a:buNone/>
            </a:pPr>
            <a:endParaRPr lang="en-US" dirty="0">
              <a:solidFill>
                <a:schemeClr val="tx1"/>
              </a:solidFill>
            </a:endParaRPr>
          </a:p>
          <a:p>
            <a:pPr marL="114300" indent="0">
              <a:buNone/>
            </a:pPr>
            <a:endParaRPr lang="en-US" dirty="0">
              <a:solidFill>
                <a:schemeClr val="tx1"/>
              </a:solidFill>
            </a:endParaRPr>
          </a:p>
          <a:p>
            <a:pPr marL="114300" indent="0">
              <a:buNone/>
            </a:pPr>
            <a:endParaRPr lang="en-US" dirty="0">
              <a:solidFill>
                <a:schemeClr val="accent4"/>
              </a:solidFill>
            </a:endParaRPr>
          </a:p>
        </p:txBody>
      </p:sp>
    </p:spTree>
    <p:extLst>
      <p:ext uri="{BB962C8B-B14F-4D97-AF65-F5344CB8AC3E}">
        <p14:creationId xmlns:p14="http://schemas.microsoft.com/office/powerpoint/2010/main" val="3030180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8"/>
          <p:cNvSpPr txBox="1">
            <a:spLocks noGrp="1"/>
          </p:cNvSpPr>
          <p:nvPr>
            <p:ph type="title"/>
          </p:nvPr>
        </p:nvSpPr>
        <p:spPr>
          <a:xfrm>
            <a:off x="414338" y="445025"/>
            <a:ext cx="6065043" cy="1581301"/>
          </a:xfrm>
          <a:prstGeom prst="rect">
            <a:avLst/>
          </a:prstGeom>
        </p:spPr>
        <p:txBody>
          <a:bodyPr spcFirstLastPara="1" wrap="square" lIns="91425" tIns="91425" rIns="91425" bIns="91425" anchor="t" anchorCtr="0">
            <a:noAutofit/>
          </a:bodyPr>
          <a:lstStyle/>
          <a:p>
            <a:r>
              <a:rPr lang="en-US" sz="2800" dirty="0">
                <a:solidFill>
                  <a:schemeClr val="tx1"/>
                </a:solidFill>
              </a:rPr>
              <a:t>Predicting Movie IMDB Ra</a:t>
            </a:r>
            <a:r>
              <a:rPr lang="en-IN" sz="2800" dirty="0">
                <a:solidFill>
                  <a:schemeClr val="tx1"/>
                </a:solidFill>
              </a:rPr>
              <a:t>ting</a:t>
            </a:r>
            <a:br>
              <a:rPr lang="en-IN" sz="2800" dirty="0">
                <a:solidFill>
                  <a:schemeClr val="tx1"/>
                </a:solidFill>
              </a:rPr>
            </a:br>
            <a:r>
              <a:rPr lang="en-IN" sz="2800" dirty="0">
                <a:solidFill>
                  <a:schemeClr val="tx1"/>
                </a:solidFill>
              </a:rPr>
              <a:t/>
            </a:r>
            <a:br>
              <a:rPr lang="en-IN" sz="2800" dirty="0">
                <a:solidFill>
                  <a:schemeClr val="tx1"/>
                </a:solidFill>
              </a:rPr>
            </a:br>
            <a:r>
              <a:rPr lang="en-US" sz="2400" dirty="0">
                <a:solidFill>
                  <a:schemeClr val="tx1"/>
                </a:solidFill>
              </a:rPr>
              <a:t>K-Nearest Neighbor</a:t>
            </a:r>
            <a:br>
              <a:rPr lang="en-US" sz="2400" dirty="0">
                <a:solidFill>
                  <a:schemeClr val="tx1"/>
                </a:solidFill>
              </a:rPr>
            </a:br>
            <a:r>
              <a:rPr lang="en-US" sz="2800" dirty="0">
                <a:solidFill>
                  <a:schemeClr val="tx1"/>
                </a:solidFill>
              </a:rPr>
              <a:t/>
            </a:r>
            <a:br>
              <a:rPr lang="en-US" sz="2800" dirty="0">
                <a:solidFill>
                  <a:schemeClr val="tx1"/>
                </a:solidFill>
              </a:rPr>
            </a:br>
            <a:endParaRPr lang="en-US" sz="2800" dirty="0">
              <a:solidFill>
                <a:schemeClr val="tx1"/>
              </a:solidFill>
            </a:endParaRPr>
          </a:p>
        </p:txBody>
      </p:sp>
      <p:sp>
        <p:nvSpPr>
          <p:cNvPr id="262" name="Google Shape;262;p38"/>
          <p:cNvSpPr txBox="1">
            <a:spLocks noGrp="1"/>
          </p:cNvSpPr>
          <p:nvPr>
            <p:ph type="subTitle" idx="3"/>
          </p:nvPr>
        </p:nvSpPr>
        <p:spPr>
          <a:xfrm>
            <a:off x="-790241" y="2857576"/>
            <a:ext cx="4636294" cy="357000"/>
          </a:xfrm>
          <a:prstGeom prst="rect">
            <a:avLst/>
          </a:prstGeom>
        </p:spPr>
        <p:txBody>
          <a:bodyPr spcFirstLastPara="1" wrap="square" lIns="91425" tIns="91425" rIns="91425" bIns="91425" anchor="ctr" anchorCtr="0">
            <a:noAutofit/>
          </a:bodyPr>
          <a:lstStyle/>
          <a:p>
            <a:pPr marL="114300" indent="0">
              <a:buNone/>
            </a:pPr>
            <a:r>
              <a:rPr lang="en-IN" sz="2000" dirty="0">
                <a:solidFill>
                  <a:schemeClr val="accent4"/>
                </a:solidFill>
              </a:rPr>
              <a:t>R2 Score</a:t>
            </a:r>
          </a:p>
        </p:txBody>
      </p:sp>
      <p:sp>
        <p:nvSpPr>
          <p:cNvPr id="263" name="Google Shape;263;p38"/>
          <p:cNvSpPr txBox="1">
            <a:spLocks noGrp="1"/>
          </p:cNvSpPr>
          <p:nvPr>
            <p:ph type="subTitle" idx="1"/>
          </p:nvPr>
        </p:nvSpPr>
        <p:spPr>
          <a:xfrm>
            <a:off x="1621630" y="2725758"/>
            <a:ext cx="6272212" cy="728275"/>
          </a:xfrm>
          <a:prstGeom prst="rect">
            <a:avLst/>
          </a:prstGeom>
        </p:spPr>
        <p:txBody>
          <a:bodyPr spcFirstLastPara="1" wrap="square" lIns="91425" tIns="91425" rIns="91425" bIns="91425" anchor="ctr" anchorCtr="0">
            <a:noAutofit/>
          </a:bodyPr>
          <a:lstStyle/>
          <a:p>
            <a:pPr marL="114300" indent="0">
              <a:buNone/>
            </a:pPr>
            <a:r>
              <a:rPr lang="en-IN" sz="2000" dirty="0"/>
              <a:t>Mean Squared Error</a:t>
            </a:r>
          </a:p>
        </p:txBody>
      </p:sp>
      <p:sp>
        <p:nvSpPr>
          <p:cNvPr id="264" name="Google Shape;264;p38"/>
          <p:cNvSpPr txBox="1">
            <a:spLocks noGrp="1"/>
          </p:cNvSpPr>
          <p:nvPr>
            <p:ph type="subTitle" idx="2"/>
          </p:nvPr>
        </p:nvSpPr>
        <p:spPr>
          <a:xfrm>
            <a:off x="3686174" y="3279724"/>
            <a:ext cx="2143125"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0.7906308</a:t>
            </a:r>
            <a:endParaRPr dirty="0"/>
          </a:p>
        </p:txBody>
      </p:sp>
      <p:sp>
        <p:nvSpPr>
          <p:cNvPr id="265" name="Google Shape;265;p38"/>
          <p:cNvSpPr txBox="1">
            <a:spLocks noGrp="1"/>
          </p:cNvSpPr>
          <p:nvPr>
            <p:ph type="subTitle" idx="4"/>
          </p:nvPr>
        </p:nvSpPr>
        <p:spPr>
          <a:xfrm>
            <a:off x="500063" y="3279724"/>
            <a:ext cx="2014538"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0.4301296</a:t>
            </a:r>
            <a:endParaRPr dirty="0"/>
          </a:p>
        </p:txBody>
      </p:sp>
      <p:sp>
        <p:nvSpPr>
          <p:cNvPr id="268" name="Google Shape;268;p38"/>
          <p:cNvSpPr txBox="1">
            <a:spLocks noGrp="1"/>
          </p:cNvSpPr>
          <p:nvPr>
            <p:ph type="subTitle" idx="7"/>
          </p:nvPr>
        </p:nvSpPr>
        <p:spPr>
          <a:xfrm>
            <a:off x="6185631" y="2911395"/>
            <a:ext cx="3150392" cy="357000"/>
          </a:xfrm>
          <a:prstGeom prst="rect">
            <a:avLst/>
          </a:prstGeom>
        </p:spPr>
        <p:txBody>
          <a:bodyPr spcFirstLastPara="1" wrap="square" lIns="91425" tIns="91425" rIns="91425" bIns="91425" anchor="ctr" anchorCtr="0">
            <a:noAutofit/>
          </a:bodyPr>
          <a:lstStyle/>
          <a:p>
            <a:pPr algn="ctr"/>
            <a:r>
              <a:rPr lang="en-US" sz="1800" dirty="0">
                <a:solidFill>
                  <a:schemeClr val="tx1"/>
                </a:solidFill>
              </a:rPr>
              <a:t>Absolute Error</a:t>
            </a:r>
          </a:p>
        </p:txBody>
      </p:sp>
      <p:sp>
        <p:nvSpPr>
          <p:cNvPr id="269" name="Google Shape;269;p38"/>
          <p:cNvSpPr txBox="1">
            <a:spLocks noGrp="1"/>
          </p:cNvSpPr>
          <p:nvPr>
            <p:ph type="subTitle" idx="8"/>
          </p:nvPr>
        </p:nvSpPr>
        <p:spPr>
          <a:xfrm>
            <a:off x="6373044" y="32860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0.5805556</a:t>
            </a:r>
            <a:endParaRPr dirty="0"/>
          </a:p>
        </p:txBody>
      </p:sp>
      <p:sp>
        <p:nvSpPr>
          <p:cNvPr id="270" name="Google Shape;270;p38"/>
          <p:cNvSpPr txBox="1">
            <a:spLocks noGrp="1"/>
          </p:cNvSpPr>
          <p:nvPr>
            <p:ph type="title" idx="9"/>
          </p:nvPr>
        </p:nvSpPr>
        <p:spPr>
          <a:xfrm>
            <a:off x="1102030" y="2105329"/>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71" name="Google Shape;271;p38"/>
          <p:cNvSpPr txBox="1">
            <a:spLocks noGrp="1"/>
          </p:cNvSpPr>
          <p:nvPr>
            <p:ph type="title" idx="13"/>
          </p:nvPr>
        </p:nvSpPr>
        <p:spPr>
          <a:xfrm>
            <a:off x="4170701" y="2105329"/>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72" name="Google Shape;272;p38"/>
          <p:cNvSpPr txBox="1">
            <a:spLocks noGrp="1"/>
          </p:cNvSpPr>
          <p:nvPr>
            <p:ph type="title" idx="14"/>
          </p:nvPr>
        </p:nvSpPr>
        <p:spPr>
          <a:xfrm>
            <a:off x="7146500" y="2164777"/>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title"/>
          </p:nvPr>
        </p:nvSpPr>
        <p:spPr>
          <a:xfrm>
            <a:off x="371476" y="357187"/>
            <a:ext cx="6529388" cy="660538"/>
          </a:xfrm>
          <a:prstGeom prst="rect">
            <a:avLst/>
          </a:prstGeom>
        </p:spPr>
        <p:txBody>
          <a:bodyPr spcFirstLastPara="1" wrap="square" lIns="91425" tIns="91425" rIns="91425" bIns="91425" anchor="t" anchorCtr="0">
            <a:noAutofit/>
          </a:bodyPr>
          <a:lstStyle/>
          <a:p>
            <a:r>
              <a:rPr lang="en-US" sz="2800" dirty="0"/>
              <a:t>Results</a:t>
            </a:r>
            <a:endParaRPr lang="en-US" sz="2800" dirty="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997" y="938213"/>
            <a:ext cx="7875764" cy="3540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6418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title"/>
          </p:nvPr>
        </p:nvSpPr>
        <p:spPr>
          <a:xfrm>
            <a:off x="371476" y="357187"/>
            <a:ext cx="6529388" cy="660538"/>
          </a:xfrm>
          <a:prstGeom prst="rect">
            <a:avLst/>
          </a:prstGeom>
        </p:spPr>
        <p:txBody>
          <a:bodyPr spcFirstLastPara="1" wrap="square" lIns="91425" tIns="91425" rIns="91425" bIns="91425" anchor="t" anchorCtr="0">
            <a:noAutofit/>
          </a:bodyPr>
          <a:lstStyle/>
          <a:p>
            <a:r>
              <a:rPr lang="en-US" sz="2800" dirty="0" smtClean="0">
                <a:solidFill>
                  <a:schemeClr val="tx1"/>
                </a:solidFill>
              </a:rPr>
              <a:t>Meeting Screenshot</a:t>
            </a:r>
            <a:endParaRPr lang="en-US" sz="2800" dirty="0">
              <a:solidFill>
                <a:schemeClr val="tx1"/>
              </a:solidFill>
            </a:endParaRPr>
          </a:p>
        </p:txBody>
      </p:sp>
      <p:pic>
        <p:nvPicPr>
          <p:cNvPr id="4" name="Picture 3">
            <a:extLst>
              <a:ext uri="{FF2B5EF4-FFF2-40B4-BE49-F238E27FC236}">
                <a16:creationId xmlns:a16="http://schemas.microsoft.com/office/drawing/2014/main" xmlns="" id="{4117BAC8-46C4-498E-B155-45EB25F9B730}"/>
              </a:ext>
            </a:extLst>
          </p:cNvPr>
          <p:cNvPicPr>
            <a:picLocks noChangeAspect="1"/>
          </p:cNvPicPr>
          <p:nvPr/>
        </p:nvPicPr>
        <p:blipFill>
          <a:blip r:embed="rId3"/>
          <a:stretch>
            <a:fillRect/>
          </a:stretch>
        </p:blipFill>
        <p:spPr>
          <a:xfrm>
            <a:off x="1042987" y="1017725"/>
            <a:ext cx="6754530" cy="3648150"/>
          </a:xfrm>
          <a:prstGeom prst="rect">
            <a:avLst/>
          </a:prstGeom>
        </p:spPr>
      </p:pic>
    </p:spTree>
    <p:extLst>
      <p:ext uri="{BB962C8B-B14F-4D97-AF65-F5344CB8AC3E}">
        <p14:creationId xmlns:p14="http://schemas.microsoft.com/office/powerpoint/2010/main" val="1456158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1"/>
          <p:cNvSpPr txBox="1">
            <a:spLocks noGrp="1"/>
          </p:cNvSpPr>
          <p:nvPr>
            <p:ph type="title"/>
          </p:nvPr>
        </p:nvSpPr>
        <p:spPr>
          <a:xfrm>
            <a:off x="464343" y="1697488"/>
            <a:ext cx="8086725" cy="11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Thank You!</a:t>
            </a:r>
            <a:endParaRPr sz="5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title"/>
          </p:nvPr>
        </p:nvSpPr>
        <p:spPr>
          <a:xfrm>
            <a:off x="371476" y="357187"/>
            <a:ext cx="3178968" cy="607220"/>
          </a:xfrm>
          <a:prstGeom prst="rect">
            <a:avLst/>
          </a:prstGeom>
        </p:spPr>
        <p:txBody>
          <a:bodyPr spcFirstLastPara="1" wrap="square" lIns="91425" tIns="91425" rIns="91425" bIns="91425" anchor="t" anchorCtr="0">
            <a:noAutofit/>
          </a:bodyPr>
          <a:lstStyle/>
          <a:p>
            <a:r>
              <a:rPr lang="en-US" sz="2800" dirty="0">
                <a:solidFill>
                  <a:schemeClr val="tx1"/>
                </a:solidFill>
              </a:rPr>
              <a:t>Data Scraping</a:t>
            </a:r>
            <a:r>
              <a:rPr lang="en-US" sz="2800" dirty="0">
                <a:solidFill>
                  <a:schemeClr val="bg1"/>
                </a:solidFill>
              </a:rPr>
              <a:t/>
            </a:r>
            <a:br>
              <a:rPr lang="en-US" sz="2800" dirty="0">
                <a:solidFill>
                  <a:schemeClr val="bg1"/>
                </a:solidFill>
              </a:rPr>
            </a:br>
            <a:endParaRPr lang="en-US" sz="2800" dirty="0">
              <a:solidFill>
                <a:schemeClr val="bg1"/>
              </a:solidFill>
            </a:endParaRPr>
          </a:p>
        </p:txBody>
      </p:sp>
      <p:sp>
        <p:nvSpPr>
          <p:cNvPr id="256" name="Google Shape;256;p37"/>
          <p:cNvSpPr txBox="1">
            <a:spLocks noGrp="1"/>
          </p:cNvSpPr>
          <p:nvPr>
            <p:ph type="body" idx="1"/>
          </p:nvPr>
        </p:nvSpPr>
        <p:spPr>
          <a:xfrm>
            <a:off x="221456" y="964407"/>
            <a:ext cx="8302162" cy="3821906"/>
          </a:xfrm>
          <a:prstGeom prst="rect">
            <a:avLst/>
          </a:prstGeom>
        </p:spPr>
        <p:txBody>
          <a:bodyPr spcFirstLastPara="1" wrap="square" lIns="91425" tIns="91425" rIns="91425" bIns="91425" anchor="t" anchorCtr="0">
            <a:noAutofit/>
          </a:bodyPr>
          <a:lstStyle/>
          <a:p>
            <a:pPr marL="114300" indent="0">
              <a:buNone/>
            </a:pPr>
            <a:r>
              <a:rPr lang="en-US" dirty="0">
                <a:solidFill>
                  <a:schemeClr val="accent4"/>
                </a:solidFill>
              </a:rPr>
              <a:t>Retrieving data from IMDB’s top rated titles</a:t>
            </a:r>
          </a:p>
          <a:p>
            <a:pPr marL="114300" indent="0">
              <a:buNone/>
            </a:pPr>
            <a:r>
              <a:rPr lang="en-US" dirty="0">
                <a:solidFill>
                  <a:schemeClr val="tx1"/>
                </a:solidFill>
              </a:rPr>
              <a:t>Implemented using Python’s Beautiful Soup </a:t>
            </a:r>
          </a:p>
          <a:p>
            <a:pPr marL="114300" indent="0">
              <a:buNone/>
            </a:pPr>
            <a:endParaRPr lang="en-US" dirty="0">
              <a:solidFill>
                <a:schemeClr val="tx1"/>
              </a:solidFill>
            </a:endParaRPr>
          </a:p>
          <a:p>
            <a:pPr marL="114300" indent="0">
              <a:buNone/>
            </a:pPr>
            <a:r>
              <a:rPr lang="en-US" b="1" dirty="0">
                <a:solidFill>
                  <a:schemeClr val="tx1"/>
                </a:solidFill>
              </a:rPr>
              <a:t>Beautiful Soup</a:t>
            </a:r>
          </a:p>
          <a:p>
            <a:pPr marL="114300" indent="0">
              <a:buNone/>
            </a:pPr>
            <a:endParaRPr lang="en-US" b="1" dirty="0">
              <a:solidFill>
                <a:schemeClr val="tx1"/>
              </a:solidFill>
            </a:endParaRPr>
          </a:p>
          <a:p>
            <a:pPr marL="114300" indent="0">
              <a:buNone/>
            </a:pPr>
            <a:r>
              <a:rPr lang="en-US" dirty="0"/>
              <a:t>Beautiful Soup is a Python package used to parse HTML pages mainly and extract data. The usage of this package was very simple and I hit the ground running with this easy to use package despite having no experience in web scraping</a:t>
            </a:r>
          </a:p>
          <a:p>
            <a:pPr marL="114300" indent="0">
              <a:buNone/>
            </a:pPr>
            <a:endParaRPr lang="en-US" dirty="0"/>
          </a:p>
          <a:p>
            <a:pPr marL="114300" indent="0">
              <a:buNone/>
            </a:pPr>
            <a:r>
              <a:rPr lang="en-US" b="1" dirty="0">
                <a:solidFill>
                  <a:schemeClr val="tx1"/>
                </a:solidFill>
              </a:rPr>
              <a:t>Procedure</a:t>
            </a:r>
          </a:p>
          <a:p>
            <a:pPr marL="114300" indent="0">
              <a:buNone/>
            </a:pPr>
            <a:r>
              <a:rPr lang="en-US" dirty="0">
                <a:solidFill>
                  <a:schemeClr val="bg1"/>
                </a:solidFill>
              </a:rPr>
              <a:t>IMDB Web Links were collected for all the genres(Action, Animation, Biography, Comedy, Crime, Drama, Fantasy, </a:t>
            </a:r>
            <a:r>
              <a:rPr lang="en-US" dirty="0">
                <a:solidFill>
                  <a:schemeClr val="tx1"/>
                </a:solidFill>
              </a:rPr>
              <a:t>Horror, Mystery, Romance, Sci-fi, Thriller, </a:t>
            </a:r>
            <a:r>
              <a:rPr lang="en-US" dirty="0">
                <a:solidFill>
                  <a:schemeClr val="tx1"/>
                </a:solidFill>
              </a:rPr>
              <a:t>and War </a:t>
            </a:r>
            <a:r>
              <a:rPr lang="en-US" dirty="0" smtClean="0">
                <a:solidFill>
                  <a:schemeClr val="tx1"/>
                </a:solidFill>
              </a:rPr>
              <a:t>were stored </a:t>
            </a:r>
            <a:r>
              <a:rPr lang="en-US" dirty="0" smtClean="0">
                <a:solidFill>
                  <a:schemeClr val="tx1"/>
                </a:solidFill>
              </a:rPr>
              <a:t>into different excel sheets. Using jupyter notebook various data were extracted and saved in the form of dataframe. Features like Ranking, Title, release year were extracted together and then split in python </a:t>
            </a:r>
            <a:r>
              <a:rPr lang="en-US" dirty="0" smtClean="0">
                <a:solidFill>
                  <a:schemeClr val="tx1"/>
                </a:solidFill>
              </a:rPr>
              <a:t>and stored in different columns. Features like votes was extracted by separating gross value. All of these features were then combined to form a single dataframe. This process was repeated for all genres and then later combined to further clean and preprocess using R.</a:t>
            </a:r>
          </a:p>
          <a:p>
            <a:pPr marL="114300" indent="0">
              <a:buNone/>
            </a:pPr>
            <a:endParaRPr lang="en-US" dirty="0">
              <a:solidFill>
                <a:schemeClr val="tx1"/>
              </a:solidFill>
            </a:endParaRPr>
          </a:p>
          <a:p>
            <a:pPr marL="114300" indent="0">
              <a:buNone/>
            </a:pPr>
            <a:r>
              <a:rPr lang="en-US" b="1" dirty="0">
                <a:solidFill>
                  <a:schemeClr val="tx1"/>
                </a:solidFill>
              </a:rPr>
              <a:t>Extracted Raw Data</a:t>
            </a:r>
          </a:p>
          <a:p>
            <a:pPr marL="114300" indent="0">
              <a:buNone/>
            </a:pPr>
            <a:endParaRPr lang="en-US" dirty="0">
              <a:solidFill>
                <a:schemeClr val="tx1"/>
              </a:solidFill>
            </a:endParaRPr>
          </a:p>
          <a:p>
            <a:pPr marL="114300" indent="0">
              <a:buNone/>
            </a:pPr>
            <a:r>
              <a:rPr lang="en-US" dirty="0"/>
              <a:t>The 32135 Movie titles extracted were parsed into different columns which were namely: </a:t>
            </a:r>
            <a:r>
              <a:rPr lang="en-US" dirty="0" smtClean="0"/>
              <a:t>Ranking</a:t>
            </a:r>
            <a:r>
              <a:rPr lang="en-US" dirty="0"/>
              <a:t>, Movie Title, Release Year, Movie Duration, Primary Genre, Sub Genres (Non-Primary Genres), User </a:t>
            </a:r>
            <a:r>
              <a:rPr lang="en-US" dirty="0" smtClean="0"/>
              <a:t>Rating, </a:t>
            </a:r>
            <a:r>
              <a:rPr lang="en-US" dirty="0"/>
              <a:t>User Votes. </a:t>
            </a:r>
          </a:p>
          <a:p>
            <a:pPr marL="114300" indent="0">
              <a:buNone/>
            </a:pPr>
            <a:endParaRPr lang="en-US" dirty="0">
              <a:solidFill>
                <a:schemeClr val="tx1"/>
              </a:solidFill>
            </a:endParaRPr>
          </a:p>
          <a:p>
            <a:pPr marL="114300" indent="0">
              <a:buNone/>
            </a:pPr>
            <a:endParaRPr lang="en-US" dirty="0">
              <a:solidFill>
                <a:schemeClr val="accent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title"/>
          </p:nvPr>
        </p:nvSpPr>
        <p:spPr>
          <a:xfrm>
            <a:off x="371476" y="357187"/>
            <a:ext cx="3178968" cy="607220"/>
          </a:xfrm>
          <a:prstGeom prst="rect">
            <a:avLst/>
          </a:prstGeom>
        </p:spPr>
        <p:txBody>
          <a:bodyPr spcFirstLastPara="1" wrap="square" lIns="91425" tIns="91425" rIns="91425" bIns="91425" anchor="t" anchorCtr="0">
            <a:noAutofit/>
          </a:bodyPr>
          <a:lstStyle/>
          <a:p>
            <a:r>
              <a:rPr lang="en-US" sz="2800" dirty="0">
                <a:solidFill>
                  <a:schemeClr val="bg1"/>
                </a:solidFill>
              </a:rPr>
              <a:t/>
            </a:r>
            <a:br>
              <a:rPr lang="en-US" sz="2800" dirty="0">
                <a:solidFill>
                  <a:schemeClr val="bg1"/>
                </a:solidFill>
              </a:rPr>
            </a:br>
            <a:endParaRPr lang="en-US" sz="2800" dirty="0">
              <a:solidFill>
                <a:schemeClr val="bg1"/>
              </a:solidFill>
            </a:endParaRPr>
          </a:p>
        </p:txBody>
      </p:sp>
      <p:sp>
        <p:nvSpPr>
          <p:cNvPr id="256" name="Google Shape;256;p37"/>
          <p:cNvSpPr txBox="1">
            <a:spLocks noGrp="1"/>
          </p:cNvSpPr>
          <p:nvPr>
            <p:ph type="body" idx="1"/>
          </p:nvPr>
        </p:nvSpPr>
        <p:spPr>
          <a:xfrm>
            <a:off x="221456" y="964407"/>
            <a:ext cx="8302162" cy="3821906"/>
          </a:xfrm>
          <a:prstGeom prst="rect">
            <a:avLst/>
          </a:prstGeom>
        </p:spPr>
        <p:txBody>
          <a:bodyPr spcFirstLastPara="1" wrap="square" lIns="91425" tIns="91425" rIns="91425" bIns="91425" anchor="t" anchorCtr="0">
            <a:noAutofit/>
          </a:bodyPr>
          <a:lstStyle/>
          <a:p>
            <a:pPr marL="114300" indent="0">
              <a:buNone/>
            </a:pPr>
            <a:endParaRPr lang="en-US" dirty="0">
              <a:solidFill>
                <a:schemeClr val="tx1"/>
              </a:solidFill>
            </a:endParaRPr>
          </a:p>
          <a:p>
            <a:pPr marL="114300" indent="0">
              <a:buNone/>
            </a:pPr>
            <a:endParaRPr lang="en-US" dirty="0">
              <a:solidFill>
                <a:schemeClr val="accent4"/>
              </a:solidFill>
            </a:endParaRPr>
          </a:p>
        </p:txBody>
      </p:sp>
      <p:pic>
        <p:nvPicPr>
          <p:cNvPr id="3" name="Picture 2">
            <a:extLst>
              <a:ext uri="{FF2B5EF4-FFF2-40B4-BE49-F238E27FC236}">
                <a16:creationId xmlns:a16="http://schemas.microsoft.com/office/drawing/2014/main" xmlns="" id="{5E952AEE-95C2-4352-9767-0E02C00C934A}"/>
              </a:ext>
            </a:extLst>
          </p:cNvPr>
          <p:cNvPicPr>
            <a:picLocks noChangeAspect="1"/>
          </p:cNvPicPr>
          <p:nvPr/>
        </p:nvPicPr>
        <p:blipFill>
          <a:blip r:embed="rId3"/>
          <a:stretch>
            <a:fillRect/>
          </a:stretch>
        </p:blipFill>
        <p:spPr>
          <a:xfrm>
            <a:off x="559145" y="500493"/>
            <a:ext cx="7964473" cy="4142513"/>
          </a:xfrm>
          <a:prstGeom prst="rect">
            <a:avLst/>
          </a:prstGeom>
        </p:spPr>
      </p:pic>
    </p:spTree>
    <p:extLst>
      <p:ext uri="{BB962C8B-B14F-4D97-AF65-F5344CB8AC3E}">
        <p14:creationId xmlns:p14="http://schemas.microsoft.com/office/powerpoint/2010/main" val="1598935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title"/>
          </p:nvPr>
        </p:nvSpPr>
        <p:spPr>
          <a:xfrm>
            <a:off x="371476" y="357187"/>
            <a:ext cx="3178968" cy="607220"/>
          </a:xfrm>
          <a:prstGeom prst="rect">
            <a:avLst/>
          </a:prstGeom>
        </p:spPr>
        <p:txBody>
          <a:bodyPr spcFirstLastPara="1" wrap="square" lIns="91425" tIns="91425" rIns="91425" bIns="91425" anchor="t" anchorCtr="0">
            <a:noAutofit/>
          </a:bodyPr>
          <a:lstStyle/>
          <a:p>
            <a:r>
              <a:rPr lang="en-US" sz="2800" dirty="0">
                <a:solidFill>
                  <a:schemeClr val="bg1"/>
                </a:solidFill>
              </a:rPr>
              <a:t/>
            </a:r>
            <a:br>
              <a:rPr lang="en-US" sz="2800" dirty="0">
                <a:solidFill>
                  <a:schemeClr val="bg1"/>
                </a:solidFill>
              </a:rPr>
            </a:br>
            <a:endParaRPr lang="en-US" sz="2800" dirty="0">
              <a:solidFill>
                <a:schemeClr val="bg1"/>
              </a:solidFill>
            </a:endParaRPr>
          </a:p>
        </p:txBody>
      </p:sp>
      <p:sp>
        <p:nvSpPr>
          <p:cNvPr id="256" name="Google Shape;256;p37"/>
          <p:cNvSpPr txBox="1">
            <a:spLocks noGrp="1"/>
          </p:cNvSpPr>
          <p:nvPr>
            <p:ph type="body" idx="1"/>
          </p:nvPr>
        </p:nvSpPr>
        <p:spPr>
          <a:xfrm>
            <a:off x="221456" y="964407"/>
            <a:ext cx="8302162" cy="3821906"/>
          </a:xfrm>
          <a:prstGeom prst="rect">
            <a:avLst/>
          </a:prstGeom>
        </p:spPr>
        <p:txBody>
          <a:bodyPr spcFirstLastPara="1" wrap="square" lIns="91425" tIns="91425" rIns="91425" bIns="91425" anchor="t" anchorCtr="0">
            <a:noAutofit/>
          </a:bodyPr>
          <a:lstStyle/>
          <a:p>
            <a:pPr marL="114300" indent="0">
              <a:buNone/>
            </a:pPr>
            <a:endParaRPr lang="en-US" dirty="0">
              <a:solidFill>
                <a:schemeClr val="tx1"/>
              </a:solidFill>
            </a:endParaRPr>
          </a:p>
          <a:p>
            <a:pPr marL="114300" indent="0">
              <a:buNone/>
            </a:pPr>
            <a:endParaRPr lang="en-US" dirty="0">
              <a:solidFill>
                <a:schemeClr val="accent4"/>
              </a:solidFill>
            </a:endParaRPr>
          </a:p>
        </p:txBody>
      </p:sp>
      <p:pic>
        <p:nvPicPr>
          <p:cNvPr id="3" name="Picture 2">
            <a:extLst>
              <a:ext uri="{FF2B5EF4-FFF2-40B4-BE49-F238E27FC236}">
                <a16:creationId xmlns:a16="http://schemas.microsoft.com/office/drawing/2014/main" xmlns="" id="{5B480EBC-E2A0-46A8-87BE-260AE10F8B1B}"/>
              </a:ext>
            </a:extLst>
          </p:cNvPr>
          <p:cNvPicPr>
            <a:picLocks noChangeAspect="1"/>
          </p:cNvPicPr>
          <p:nvPr/>
        </p:nvPicPr>
        <p:blipFill>
          <a:blip r:embed="rId3"/>
          <a:stretch>
            <a:fillRect/>
          </a:stretch>
        </p:blipFill>
        <p:spPr>
          <a:xfrm>
            <a:off x="250031" y="536997"/>
            <a:ext cx="8672513" cy="3855193"/>
          </a:xfrm>
          <a:prstGeom prst="rect">
            <a:avLst/>
          </a:prstGeom>
        </p:spPr>
      </p:pic>
    </p:spTree>
    <p:extLst>
      <p:ext uri="{BB962C8B-B14F-4D97-AF65-F5344CB8AC3E}">
        <p14:creationId xmlns:p14="http://schemas.microsoft.com/office/powerpoint/2010/main" val="4052088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title"/>
          </p:nvPr>
        </p:nvSpPr>
        <p:spPr>
          <a:xfrm>
            <a:off x="371476" y="357187"/>
            <a:ext cx="3178968" cy="607220"/>
          </a:xfrm>
          <a:prstGeom prst="rect">
            <a:avLst/>
          </a:prstGeom>
        </p:spPr>
        <p:txBody>
          <a:bodyPr spcFirstLastPara="1" wrap="square" lIns="91425" tIns="91425" rIns="91425" bIns="91425" anchor="t" anchorCtr="0">
            <a:noAutofit/>
          </a:bodyPr>
          <a:lstStyle/>
          <a:p>
            <a:r>
              <a:rPr lang="en-US" sz="2800" dirty="0">
                <a:solidFill>
                  <a:schemeClr val="bg1"/>
                </a:solidFill>
              </a:rPr>
              <a:t/>
            </a:r>
            <a:br>
              <a:rPr lang="en-US" sz="2800" dirty="0">
                <a:solidFill>
                  <a:schemeClr val="bg1"/>
                </a:solidFill>
              </a:rPr>
            </a:br>
            <a:endParaRPr lang="en-US" sz="2800" dirty="0">
              <a:solidFill>
                <a:schemeClr val="bg1"/>
              </a:solidFill>
            </a:endParaRPr>
          </a:p>
        </p:txBody>
      </p:sp>
      <p:sp>
        <p:nvSpPr>
          <p:cNvPr id="256" name="Google Shape;256;p37"/>
          <p:cNvSpPr txBox="1">
            <a:spLocks noGrp="1"/>
          </p:cNvSpPr>
          <p:nvPr>
            <p:ph type="body" idx="1"/>
          </p:nvPr>
        </p:nvSpPr>
        <p:spPr>
          <a:xfrm>
            <a:off x="221456" y="964407"/>
            <a:ext cx="8302162" cy="3821906"/>
          </a:xfrm>
          <a:prstGeom prst="rect">
            <a:avLst/>
          </a:prstGeom>
        </p:spPr>
        <p:txBody>
          <a:bodyPr spcFirstLastPara="1" wrap="square" lIns="91425" tIns="91425" rIns="91425" bIns="91425" anchor="t" anchorCtr="0">
            <a:noAutofit/>
          </a:bodyPr>
          <a:lstStyle/>
          <a:p>
            <a:pPr marL="114300" indent="0">
              <a:buNone/>
            </a:pPr>
            <a:endParaRPr lang="en-US" dirty="0">
              <a:solidFill>
                <a:schemeClr val="tx1"/>
              </a:solidFill>
            </a:endParaRPr>
          </a:p>
          <a:p>
            <a:pPr marL="114300" indent="0">
              <a:buNone/>
            </a:pPr>
            <a:endParaRPr lang="en-US" dirty="0">
              <a:solidFill>
                <a:schemeClr val="accent4"/>
              </a:solidFill>
            </a:endParaRPr>
          </a:p>
        </p:txBody>
      </p:sp>
      <p:pic>
        <p:nvPicPr>
          <p:cNvPr id="3" name="Picture 2">
            <a:extLst>
              <a:ext uri="{FF2B5EF4-FFF2-40B4-BE49-F238E27FC236}">
                <a16:creationId xmlns:a16="http://schemas.microsoft.com/office/drawing/2014/main" xmlns="" id="{97E9133C-46B6-45CF-96DF-31282C301EED}"/>
              </a:ext>
            </a:extLst>
          </p:cNvPr>
          <p:cNvPicPr>
            <a:picLocks noChangeAspect="1"/>
          </p:cNvPicPr>
          <p:nvPr/>
        </p:nvPicPr>
        <p:blipFill>
          <a:blip r:embed="rId3"/>
          <a:stretch>
            <a:fillRect/>
          </a:stretch>
        </p:blipFill>
        <p:spPr>
          <a:xfrm>
            <a:off x="278524" y="660797"/>
            <a:ext cx="8586951" cy="3629024"/>
          </a:xfrm>
          <a:prstGeom prst="rect">
            <a:avLst/>
          </a:prstGeom>
        </p:spPr>
      </p:pic>
    </p:spTree>
    <p:extLst>
      <p:ext uri="{BB962C8B-B14F-4D97-AF65-F5344CB8AC3E}">
        <p14:creationId xmlns:p14="http://schemas.microsoft.com/office/powerpoint/2010/main" val="145445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title"/>
          </p:nvPr>
        </p:nvSpPr>
        <p:spPr>
          <a:xfrm>
            <a:off x="371476" y="357187"/>
            <a:ext cx="6529388" cy="660538"/>
          </a:xfrm>
          <a:prstGeom prst="rect">
            <a:avLst/>
          </a:prstGeom>
        </p:spPr>
        <p:txBody>
          <a:bodyPr spcFirstLastPara="1" wrap="square" lIns="91425" tIns="91425" rIns="91425" bIns="91425" anchor="t" anchorCtr="0">
            <a:noAutofit/>
          </a:bodyPr>
          <a:lstStyle/>
          <a:p>
            <a:r>
              <a:rPr lang="en-US" sz="2800" dirty="0">
                <a:solidFill>
                  <a:schemeClr val="tx1"/>
                </a:solidFill>
              </a:rPr>
              <a:t>Data Cleaning &amp; Preprocessing</a:t>
            </a:r>
            <a:br>
              <a:rPr lang="en-US" sz="2800" dirty="0">
                <a:solidFill>
                  <a:schemeClr val="tx1"/>
                </a:solidFill>
              </a:rPr>
            </a:br>
            <a:r>
              <a:rPr lang="en-US" sz="2800" dirty="0">
                <a:solidFill>
                  <a:schemeClr val="tx1"/>
                </a:solidFill>
              </a:rPr>
              <a:t/>
            </a:r>
            <a:br>
              <a:rPr lang="en-US" sz="2800" dirty="0">
                <a:solidFill>
                  <a:schemeClr val="tx1"/>
                </a:solidFill>
              </a:rPr>
            </a:br>
            <a:endParaRPr lang="en-US" sz="2800" dirty="0">
              <a:solidFill>
                <a:schemeClr val="tx1"/>
              </a:solidFill>
            </a:endParaRPr>
          </a:p>
        </p:txBody>
      </p:sp>
      <p:sp>
        <p:nvSpPr>
          <p:cNvPr id="256" name="Google Shape;256;p37"/>
          <p:cNvSpPr txBox="1">
            <a:spLocks noGrp="1"/>
          </p:cNvSpPr>
          <p:nvPr>
            <p:ph type="body" idx="1"/>
          </p:nvPr>
        </p:nvSpPr>
        <p:spPr>
          <a:xfrm>
            <a:off x="221456" y="964407"/>
            <a:ext cx="8302162" cy="3821906"/>
          </a:xfrm>
          <a:prstGeom prst="rect">
            <a:avLst/>
          </a:prstGeom>
        </p:spPr>
        <p:txBody>
          <a:bodyPr spcFirstLastPara="1" wrap="square" lIns="91425" tIns="91425" rIns="91425" bIns="91425" anchor="t" anchorCtr="0">
            <a:noAutofit/>
          </a:bodyPr>
          <a:lstStyle/>
          <a:p>
            <a:pPr marL="114300" indent="0">
              <a:buNone/>
            </a:pPr>
            <a:r>
              <a:rPr lang="en-US" dirty="0">
                <a:solidFill>
                  <a:schemeClr val="tx1"/>
                </a:solidFill>
              </a:rPr>
              <a:t>Pre-processing data into a further usable format</a:t>
            </a:r>
          </a:p>
          <a:p>
            <a:pPr marL="114300" indent="0">
              <a:buNone/>
            </a:pPr>
            <a:endParaRPr lang="en-US" dirty="0">
              <a:solidFill>
                <a:schemeClr val="tx1"/>
              </a:solidFill>
            </a:endParaRPr>
          </a:p>
          <a:p>
            <a:pPr marL="114300" indent="0">
              <a:buNone/>
            </a:pPr>
            <a:r>
              <a:rPr lang="en-US" b="1" dirty="0" smtClean="0">
                <a:solidFill>
                  <a:schemeClr val="tx1"/>
                </a:solidFill>
              </a:rPr>
              <a:t>Symbol   </a:t>
            </a:r>
            <a:r>
              <a:rPr lang="en-US" b="1" dirty="0">
                <a:solidFill>
                  <a:schemeClr val="tx1"/>
                </a:solidFill>
              </a:rPr>
              <a:t>removal</a:t>
            </a:r>
          </a:p>
          <a:p>
            <a:pPr marL="114300" indent="0">
              <a:buNone/>
            </a:pPr>
            <a:endParaRPr lang="en-US" dirty="0">
              <a:solidFill>
                <a:schemeClr val="tx1"/>
              </a:solidFill>
            </a:endParaRPr>
          </a:p>
          <a:p>
            <a:pPr marL="114300" indent="0">
              <a:buNone/>
            </a:pPr>
            <a:r>
              <a:rPr lang="en-US" dirty="0">
                <a:solidFill>
                  <a:schemeClr val="tx1"/>
                </a:solidFill>
              </a:rPr>
              <a:t>Integer columns such as Release Year contained unwanted symbols like ( , </a:t>
            </a:r>
            <a:r>
              <a:rPr lang="en-US" dirty="0" smtClean="0">
                <a:solidFill>
                  <a:schemeClr val="tx1"/>
                </a:solidFill>
              </a:rPr>
              <a:t>), (-), </a:t>
            </a:r>
            <a:r>
              <a:rPr lang="en-US" dirty="0">
                <a:solidFill>
                  <a:schemeClr val="tx1"/>
                </a:solidFill>
              </a:rPr>
              <a:t>I, V, X while Duration Column contained phrases like min. These all were replaced by whitespaces and then the column values were trimmed</a:t>
            </a:r>
          </a:p>
          <a:p>
            <a:pPr marL="114300" indent="0">
              <a:buNone/>
            </a:pPr>
            <a:endParaRPr lang="en-US" dirty="0">
              <a:solidFill>
                <a:schemeClr val="tx1"/>
              </a:solidFill>
            </a:endParaRPr>
          </a:p>
          <a:p>
            <a:pPr marL="114300" indent="0">
              <a:buNone/>
            </a:pPr>
            <a:r>
              <a:rPr lang="en-US" b="1" dirty="0">
                <a:solidFill>
                  <a:schemeClr val="tx1"/>
                </a:solidFill>
              </a:rPr>
              <a:t>Column  splitting</a:t>
            </a:r>
          </a:p>
          <a:p>
            <a:pPr marL="114300" indent="0">
              <a:buNone/>
            </a:pPr>
            <a:endParaRPr lang="en-US" dirty="0">
              <a:solidFill>
                <a:schemeClr val="tx1"/>
              </a:solidFill>
            </a:endParaRPr>
          </a:p>
          <a:p>
            <a:pPr marL="114300" indent="0">
              <a:buNone/>
            </a:pPr>
            <a:r>
              <a:rPr lang="en-US" dirty="0"/>
              <a:t>Columns such as Sub Genres </a:t>
            </a:r>
            <a:r>
              <a:rPr lang="en-US" dirty="0" smtClean="0"/>
              <a:t>contained </a:t>
            </a:r>
            <a:r>
              <a:rPr lang="en-US" dirty="0"/>
              <a:t>multiple columns inside them. These were split into multiple columns using delimiter as the basis of splitting. </a:t>
            </a:r>
          </a:p>
          <a:p>
            <a:pPr marL="114300" indent="0">
              <a:buNone/>
            </a:pPr>
            <a:endParaRPr lang="en-US" dirty="0"/>
          </a:p>
          <a:p>
            <a:pPr marL="114300" indent="0">
              <a:buNone/>
            </a:pPr>
            <a:r>
              <a:rPr lang="en-US" b="1" dirty="0">
                <a:solidFill>
                  <a:schemeClr val="tx1"/>
                </a:solidFill>
              </a:rPr>
              <a:t>Duplicate removal</a:t>
            </a:r>
          </a:p>
          <a:p>
            <a:pPr marL="114300" indent="0">
              <a:buNone/>
            </a:pPr>
            <a:endParaRPr lang="en-US" dirty="0">
              <a:solidFill>
                <a:schemeClr val="tx1"/>
              </a:solidFill>
            </a:endParaRPr>
          </a:p>
          <a:p>
            <a:pPr marL="114300" indent="0">
              <a:buNone/>
            </a:pPr>
            <a:r>
              <a:rPr lang="en-US" dirty="0">
                <a:solidFill>
                  <a:schemeClr val="tx1"/>
                </a:solidFill>
              </a:rPr>
              <a:t>Since all the movies scraped were top rated, so a lot of movies were duplicate in the main dataframe. </a:t>
            </a:r>
            <a:endParaRPr lang="en-US" dirty="0" smtClean="0">
              <a:solidFill>
                <a:schemeClr val="tx1"/>
              </a:solidFill>
            </a:endParaRPr>
          </a:p>
          <a:p>
            <a:pPr marL="114300" indent="0">
              <a:buNone/>
            </a:pPr>
            <a:endParaRPr lang="en-US" dirty="0">
              <a:solidFill>
                <a:schemeClr val="tx1"/>
              </a:solidFill>
            </a:endParaRPr>
          </a:p>
          <a:p>
            <a:pPr marL="114300" indent="0">
              <a:buNone/>
            </a:pPr>
            <a:r>
              <a:rPr lang="en-US" b="1" dirty="0"/>
              <a:t>Column Removal</a:t>
            </a:r>
          </a:p>
          <a:p>
            <a:pPr marL="114300" indent="0">
              <a:buNone/>
            </a:pPr>
            <a:endParaRPr lang="en-US" dirty="0"/>
          </a:p>
          <a:p>
            <a:pPr marL="114300" indent="0">
              <a:buNone/>
            </a:pPr>
            <a:r>
              <a:rPr lang="en-US" dirty="0"/>
              <a:t>Almost all columns had minimal or no NA values except Sub Genre 3 . Sub Genre 3 had about 25% NA values and since the column isn’t very important, we removed it.</a:t>
            </a:r>
          </a:p>
          <a:p>
            <a:pPr marL="114300" indent="0">
              <a:buNone/>
            </a:pPr>
            <a:endParaRPr lang="en-US" dirty="0">
              <a:solidFill>
                <a:schemeClr val="tx1"/>
              </a:solidFill>
            </a:endParaRPr>
          </a:p>
          <a:p>
            <a:pPr marL="114300" indent="0">
              <a:buNone/>
            </a:pPr>
            <a:endParaRPr lang="en-US" dirty="0">
              <a:solidFill>
                <a:schemeClr val="tx1"/>
              </a:solidFill>
            </a:endParaRPr>
          </a:p>
          <a:p>
            <a:pPr marL="114300" indent="0">
              <a:buNone/>
            </a:pPr>
            <a:endParaRPr lang="en-US" dirty="0">
              <a:solidFill>
                <a:schemeClr val="tx1"/>
              </a:solidFill>
            </a:endParaRPr>
          </a:p>
          <a:p>
            <a:pPr marL="114300" indent="0">
              <a:buNone/>
            </a:pPr>
            <a:endParaRPr lang="en-US" dirty="0">
              <a:solidFill>
                <a:schemeClr val="tx1"/>
              </a:solidFill>
            </a:endParaRPr>
          </a:p>
          <a:p>
            <a:pPr marL="114300" indent="0">
              <a:buNone/>
            </a:pPr>
            <a:endParaRPr lang="en-US" dirty="0">
              <a:solidFill>
                <a:schemeClr val="accent4"/>
              </a:solidFill>
            </a:endParaRPr>
          </a:p>
        </p:txBody>
      </p:sp>
    </p:spTree>
    <p:extLst>
      <p:ext uri="{BB962C8B-B14F-4D97-AF65-F5344CB8AC3E}">
        <p14:creationId xmlns:p14="http://schemas.microsoft.com/office/powerpoint/2010/main" val="185498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2"/>
          <p:cNvSpPr txBox="1">
            <a:spLocks noGrp="1"/>
          </p:cNvSpPr>
          <p:nvPr>
            <p:ph type="title"/>
          </p:nvPr>
        </p:nvSpPr>
        <p:spPr>
          <a:xfrm>
            <a:off x="-985838" y="507206"/>
            <a:ext cx="7415288" cy="550070"/>
          </a:xfrm>
          <a:prstGeom prst="rect">
            <a:avLst/>
          </a:prstGeom>
        </p:spPr>
        <p:txBody>
          <a:bodyPr spcFirstLastPara="1" wrap="square" lIns="91425" tIns="91425" rIns="91425" bIns="91425" anchor="ctr" anchorCtr="0">
            <a:noAutofit/>
          </a:bodyPr>
          <a:lstStyle/>
          <a:p>
            <a:r>
              <a:rPr lang="en-US" sz="3600" dirty="0">
                <a:solidFill>
                  <a:schemeClr val="tx1"/>
                </a:solidFill>
                <a:cs typeface="Calibri"/>
              </a:rPr>
              <a:t>Data Visualization</a:t>
            </a:r>
          </a:p>
        </p:txBody>
      </p:sp>
      <p:sp>
        <p:nvSpPr>
          <p:cNvPr id="299" name="Google Shape;299;p42"/>
          <p:cNvSpPr txBox="1">
            <a:spLocks noGrp="1"/>
          </p:cNvSpPr>
          <p:nvPr>
            <p:ph type="subTitle" idx="1"/>
          </p:nvPr>
        </p:nvSpPr>
        <p:spPr>
          <a:xfrm>
            <a:off x="478631" y="1250157"/>
            <a:ext cx="7993857" cy="102155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cs typeface="Calibri"/>
              </a:rPr>
              <a:t>Visualization was required to learn more about the data set and convey the results of the analytical questions we had regarding the IMDB dataset in a comprehensive method.  </a:t>
            </a:r>
            <a:r>
              <a:rPr lang="en-US" dirty="0">
                <a:solidFill>
                  <a:schemeClr val="bg1"/>
                </a:solidFill>
                <a:cs typeface="Calibri"/>
              </a:rPr>
              <a:t>used very easy to use and gave quality results.</a:t>
            </a:r>
            <a:endParaRPr dirty="0"/>
          </a:p>
        </p:txBody>
      </p:sp>
      <p:pic>
        <p:nvPicPr>
          <p:cNvPr id="7" name="Picture 6">
            <a:extLst>
              <a:ext uri="{FF2B5EF4-FFF2-40B4-BE49-F238E27FC236}">
                <a16:creationId xmlns:a16="http://schemas.microsoft.com/office/drawing/2014/main" xmlns="" id="{F8022E16-2087-4BE3-B633-997B8F3DD21B}"/>
              </a:ext>
            </a:extLst>
          </p:cNvPr>
          <p:cNvPicPr>
            <a:picLocks noChangeAspect="1"/>
          </p:cNvPicPr>
          <p:nvPr/>
        </p:nvPicPr>
        <p:blipFill>
          <a:blip r:embed="rId3"/>
          <a:stretch>
            <a:fillRect/>
          </a:stretch>
        </p:blipFill>
        <p:spPr>
          <a:xfrm>
            <a:off x="2024335" y="2571750"/>
            <a:ext cx="4709568" cy="165368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7" name="Picture 6">
            <a:extLst>
              <a:ext uri="{FF2B5EF4-FFF2-40B4-BE49-F238E27FC236}">
                <a16:creationId xmlns:a16="http://schemas.microsoft.com/office/drawing/2014/main" xmlns="" id="{32556178-67E3-4DFC-B52D-3E67C639F0C8}"/>
              </a:ext>
            </a:extLst>
          </p:cNvPr>
          <p:cNvPicPr>
            <a:picLocks noChangeAspect="1"/>
          </p:cNvPicPr>
          <p:nvPr/>
        </p:nvPicPr>
        <p:blipFill>
          <a:blip r:embed="rId3"/>
          <a:stretch>
            <a:fillRect/>
          </a:stretch>
        </p:blipFill>
        <p:spPr>
          <a:xfrm>
            <a:off x="621506" y="532566"/>
            <a:ext cx="7886700" cy="40295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3" name="Picture 2">
            <a:extLst>
              <a:ext uri="{FF2B5EF4-FFF2-40B4-BE49-F238E27FC236}">
                <a16:creationId xmlns:a16="http://schemas.microsoft.com/office/drawing/2014/main" xmlns="" id="{60157523-8D84-407C-8ED8-31C1D81BB925}"/>
              </a:ext>
            </a:extLst>
          </p:cNvPr>
          <p:cNvPicPr>
            <a:picLocks noChangeAspect="1"/>
          </p:cNvPicPr>
          <p:nvPr/>
        </p:nvPicPr>
        <p:blipFill>
          <a:blip r:embed="rId3"/>
          <a:stretch>
            <a:fillRect/>
          </a:stretch>
        </p:blipFill>
        <p:spPr>
          <a:xfrm>
            <a:off x="407193" y="487821"/>
            <a:ext cx="8329613" cy="4167858"/>
          </a:xfrm>
          <a:prstGeom prst="rect">
            <a:avLst/>
          </a:prstGeom>
        </p:spPr>
      </p:pic>
    </p:spTree>
    <p:extLst>
      <p:ext uri="{BB962C8B-B14F-4D97-AF65-F5344CB8AC3E}">
        <p14:creationId xmlns:p14="http://schemas.microsoft.com/office/powerpoint/2010/main" val="558793121"/>
      </p:ext>
    </p:extLst>
  </p:cSld>
  <p:clrMapOvr>
    <a:masterClrMapping/>
  </p:clrMapOvr>
</p:sld>
</file>

<file path=ppt/theme/theme1.xml><?xml version="1.0" encoding="utf-8"?>
<a:theme xmlns:a="http://schemas.openxmlformats.org/drawingml/2006/main"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553</Words>
  <Application>Microsoft Office PowerPoint</Application>
  <PresentationFormat>On-screen Show (16:9)</PresentationFormat>
  <Paragraphs>87</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Lato</vt:lpstr>
      <vt:lpstr>Calibri</vt:lpstr>
      <vt:lpstr>Crimson Text</vt:lpstr>
      <vt:lpstr>Montserrat</vt:lpstr>
      <vt:lpstr>Roboto</vt:lpstr>
      <vt:lpstr>Vidaloka</vt:lpstr>
      <vt:lpstr>Minimalist Business Slides by Slidesgo</vt:lpstr>
      <vt:lpstr>Business Intelligence(Mini Hackethon) IMDB Data Analysis  Prof. Shilpa Sonawani</vt:lpstr>
      <vt:lpstr>Data Scraping </vt:lpstr>
      <vt:lpstr> </vt:lpstr>
      <vt:lpstr> </vt:lpstr>
      <vt:lpstr> </vt:lpstr>
      <vt:lpstr>Data Cleaning &amp; Preprocessing  </vt:lpstr>
      <vt:lpstr>Data Visualization</vt:lpstr>
      <vt:lpstr>PowerPoint Presentation</vt:lpstr>
      <vt:lpstr>PowerPoint Presentation</vt:lpstr>
      <vt:lpstr>PowerPoint Presentation</vt:lpstr>
      <vt:lpstr>PowerPoint Presentation</vt:lpstr>
      <vt:lpstr>PowerPoint Presentation</vt:lpstr>
      <vt:lpstr>PowerPoint Presentation</vt:lpstr>
      <vt:lpstr>Predicting Movie IMDB Rating   </vt:lpstr>
      <vt:lpstr>Predicting Movie IMDB Rating   </vt:lpstr>
      <vt:lpstr>Predicting Movie IMDB Rating  K-Nearest Neighbor  </vt:lpstr>
      <vt:lpstr>Results</vt:lpstr>
      <vt:lpstr>Meeting Screenshot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Intelligence(Mini Hackethon) IMDB Data Analysis  Prof.Shilpa Sonawani</dc:title>
  <dc:creator>Dhanashree Lodhe</dc:creator>
  <cp:lastModifiedBy>Windows User</cp:lastModifiedBy>
  <cp:revision>8</cp:revision>
  <dcterms:modified xsi:type="dcterms:W3CDTF">2022-01-24T10:02:30Z</dcterms:modified>
</cp:coreProperties>
</file>